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79" r:id="rId3"/>
    <p:sldId id="380" r:id="rId4"/>
    <p:sldId id="381" r:id="rId5"/>
    <p:sldId id="384" r:id="rId6"/>
    <p:sldId id="385" r:id="rId7"/>
    <p:sldId id="387" r:id="rId8"/>
    <p:sldId id="388" r:id="rId9"/>
    <p:sldId id="389" r:id="rId10"/>
    <p:sldId id="390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397" r:id="rId2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3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-12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12/14/13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12/14/13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8459810" indent="-37996246" eaLnBrk="0" hangingPunct="0"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6356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2713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9069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54261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DE7F574-2DFE-F54F-94F1-43E78004F6DD}" type="slidenum">
              <a:rPr lang="en-US" sz="1200"/>
              <a:pPr eaLnBrk="1" hangingPunct="1"/>
              <a:t>2</a:t>
            </a:fld>
            <a:endParaRPr lang="en-US" sz="120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66750"/>
            <a:ext cx="4649788" cy="3486150"/>
          </a:xfrm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A19AEA8-64A8-F64F-9ECE-3F29124FA2F6}" type="slidenum">
              <a:rPr lang="en-US" sz="1200" i="0"/>
              <a:pPr/>
              <a:t>3</a:t>
            </a:fld>
            <a:endParaRPr lang="en-US" sz="1200" i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F89EB-01B3-3542-B94D-BA2FD465FF6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8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 challenges</a:t>
            </a:r>
          </a:p>
          <a:p>
            <a:pPr lvl="1"/>
            <a:r>
              <a:rPr lang="en-US" dirty="0" smtClean="0"/>
              <a:t>High-performance, scalable, resilient architecture</a:t>
            </a:r>
          </a:p>
          <a:p>
            <a:pPr lvl="1"/>
            <a:r>
              <a:rPr lang="en-US" dirty="0" smtClean="0"/>
              <a:t>Hierarchical, cross-layer, responsive signaling</a:t>
            </a:r>
          </a:p>
          <a:p>
            <a:pPr lvl="1"/>
            <a:r>
              <a:rPr lang="en-US" dirty="0" smtClean="0"/>
              <a:t>Cross-layer publish/subscribe environment</a:t>
            </a:r>
          </a:p>
          <a:p>
            <a:pPr lvl="1"/>
            <a:r>
              <a:rPr lang="en-US" dirty="0" smtClean="0"/>
              <a:t>Targeting Argo backplane for expected systems characteristics at extreme scale</a:t>
            </a:r>
          </a:p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Design and prototype the backplane API based on scalable, hierarchical publish-subscribe model</a:t>
            </a:r>
          </a:p>
          <a:p>
            <a:pPr lvl="1"/>
            <a:r>
              <a:rPr lang="en-US" dirty="0" smtClean="0"/>
              <a:t>Define API according to system software/application needs notification signaling and listening</a:t>
            </a:r>
          </a:p>
          <a:p>
            <a:pPr lvl="1"/>
            <a:r>
              <a:rPr lang="en-US" dirty="0" smtClean="0"/>
              <a:t>Design message delivery for reliability requirements appropriate to criticality of different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2760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e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 descr="White marble"/>
          <p:cNvSpPr>
            <a:spLocks noChangeArrowheads="1"/>
          </p:cNvSpPr>
          <p:nvPr/>
        </p:nvSpPr>
        <p:spPr bwMode="auto">
          <a:xfrm>
            <a:off x="152400" y="152400"/>
            <a:ext cx="8839200" cy="685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17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28"/>
          <p:cNvSpPr txBox="1">
            <a:spLocks noChangeArrowheads="1"/>
          </p:cNvSpPr>
          <p:nvPr userDrawn="1"/>
        </p:nvSpPr>
        <p:spPr bwMode="auto">
          <a:xfrm>
            <a:off x="6781800" y="64770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400" i="1" smtClean="0"/>
              <a:t>CIS 631 - Parallel Processing</a:t>
            </a:r>
          </a:p>
        </p:txBody>
      </p:sp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76200" y="6477000"/>
            <a:ext cx="678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i="1"/>
              <a:t>Lecture 4</a:t>
            </a:r>
          </a:p>
        </p:txBody>
      </p:sp>
      <p:sp>
        <p:nvSpPr>
          <p:cNvPr id="6" name="Text Box 33"/>
          <p:cNvSpPr txBox="1">
            <a:spLocks noChangeArrowheads="1"/>
          </p:cNvSpPr>
          <p:nvPr userDrawn="1"/>
        </p:nvSpPr>
        <p:spPr bwMode="auto">
          <a:xfrm>
            <a:off x="4333875" y="6477000"/>
            <a:ext cx="390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fld id="{8A9D6599-B68E-F044-8273-AD6CA357D509}" type="slidenum">
              <a:rPr lang="en-US" sz="1400" b="0"/>
              <a:pPr algn="l"/>
              <a:t>‹#›</a:t>
            </a:fld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89150" y="6057900"/>
            <a:ext cx="4783138" cy="4016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VI-HPS Workshop 2009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060825" y="6492875"/>
            <a:ext cx="985838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8490C83-025D-3044-A1DE-12740B07D8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914400"/>
            <a:ext cx="8905875" cy="5461853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 b="0" i="0">
                <a:latin typeface="Times New Roman"/>
                <a:cs typeface="Times New Roman"/>
              </a:defRPr>
            </a:lvl1pPr>
            <a:lvl2pPr>
              <a:buSzPct val="65000"/>
              <a:buFont typeface="Lucida Grande"/>
              <a:buChar char="❍"/>
              <a:defRPr b="0" i="0">
                <a:latin typeface="Times New Roman"/>
                <a:cs typeface="Times New Roman"/>
              </a:defRPr>
            </a:lvl2pPr>
            <a:lvl3pPr>
              <a:buSzPct val="90000"/>
              <a:buFont typeface="Lucida Grande"/>
              <a:buChar char="◆"/>
              <a:defRPr b="0" i="0">
                <a:latin typeface="Times New Roman"/>
                <a:cs typeface="Times New Roman"/>
              </a:defRPr>
            </a:lvl3pPr>
            <a:lvl4pPr>
              <a:defRPr b="0" i="0">
                <a:latin typeface="Times New Roman"/>
                <a:cs typeface="Times New Roman"/>
              </a:defRPr>
            </a:lvl4pPr>
            <a:lvl5pPr>
              <a:defRPr b="0" i="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  <a:ln>
            <a:noFill/>
          </a:ln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315283"/>
            <a:ext cx="8651875" cy="510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5D977DA-7179-4E4A-8476-A426C303D2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9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Parallel Performance Tools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Allen D. Malony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“Extreme” Performance Engineering</a:t>
            </a:r>
          </a:p>
        </p:txBody>
      </p:sp>
      <p:sp>
        <p:nvSpPr>
          <p:cNvPr id="22530" name="Content Placeholder 6"/>
          <p:cNvSpPr>
            <a:spLocks noGrp="1"/>
          </p:cNvSpPr>
          <p:nvPr>
            <p:ph idx="1"/>
          </p:nvPr>
        </p:nvSpPr>
        <p:spPr>
          <a:xfrm>
            <a:off x="152400" y="900115"/>
            <a:ext cx="8991600" cy="5659437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Empirical performance data evaluated with respect to performance expectations at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levels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of abstraction</a:t>
            </a:r>
          </a:p>
        </p:txBody>
      </p:sp>
      <p:pic>
        <p:nvPicPr>
          <p:cNvPr id="22531" name="Picture 5" descr="m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252917" cy="411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/>
              <a:t>person </a:t>
            </a:r>
            <a:r>
              <a:rPr lang="en-US" dirty="0" smtClean="0"/>
              <a:t>measurement (post-mortem analysis) not viable</a:t>
            </a:r>
          </a:p>
          <a:p>
            <a:pPr lvl="1"/>
            <a:r>
              <a:rPr lang="en-US" dirty="0"/>
              <a:t>Highly concurrent and dynamic execution </a:t>
            </a:r>
            <a:r>
              <a:rPr lang="en-US" dirty="0" smtClean="0"/>
              <a:t>model</a:t>
            </a:r>
          </a:p>
          <a:p>
            <a:pPr lvl="2"/>
            <a:r>
              <a:rPr lang="en-US" dirty="0" smtClean="0"/>
              <a:t>post-mortem analysis of low-level data prohibitive</a:t>
            </a:r>
            <a:endParaRPr lang="en-US" dirty="0"/>
          </a:p>
          <a:p>
            <a:pPr lvl="1"/>
            <a:r>
              <a:rPr lang="en-US" dirty="0" smtClean="0"/>
              <a:t>Interactions with scarce and shared resources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ntroduces bottlenecks and queues on chip/node and between nodes</a:t>
            </a:r>
          </a:p>
          <a:p>
            <a:pPr lvl="1"/>
            <a:r>
              <a:rPr lang="en-US" dirty="0"/>
              <a:t>Multiple objectives (performance, energy, resilience, …)</a:t>
            </a:r>
          </a:p>
          <a:p>
            <a:pPr lvl="1"/>
            <a:r>
              <a:rPr lang="en-US" dirty="0" smtClean="0"/>
              <a:t>Dynamic variability motivates need for runtime adaptation</a:t>
            </a:r>
          </a:p>
          <a:p>
            <a:r>
              <a:rPr lang="en-US" b="1" i="1" dirty="0" smtClean="0"/>
              <a:t>Third person </a:t>
            </a:r>
            <a:r>
              <a:rPr lang="en-US" dirty="0"/>
              <a:t>measurement </a:t>
            </a:r>
            <a:r>
              <a:rPr lang="en-US" dirty="0" smtClean="0"/>
              <a:t>model required (</a:t>
            </a:r>
            <a:r>
              <a:rPr lang="en-US" dirty="0"/>
              <a:t>in addition) </a:t>
            </a:r>
            <a:endParaRPr lang="en-US" dirty="0" smtClean="0"/>
          </a:p>
          <a:p>
            <a:pPr lvl="1"/>
            <a:r>
              <a:rPr lang="en-US" dirty="0" smtClean="0"/>
              <a:t>Focus is on system activity characterization at different levels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 resource usage is a primary concern</a:t>
            </a:r>
          </a:p>
          <a:p>
            <a:pPr lvl="1"/>
            <a:r>
              <a:rPr lang="en-US" dirty="0"/>
              <a:t>Measurements are analyzed relative to contributors</a:t>
            </a:r>
          </a:p>
          <a:p>
            <a:pPr lvl="1"/>
            <a:r>
              <a:rPr lang="en-US" dirty="0" smtClean="0"/>
              <a:t>Online </a:t>
            </a:r>
            <a:r>
              <a:rPr lang="en-US" dirty="0"/>
              <a:t>analysis and availability of performance allows introspective adaptation for </a:t>
            </a:r>
            <a:r>
              <a:rPr lang="en-US" dirty="0" smtClean="0"/>
              <a:t>objective evaluation and tuning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Revolution (for </a:t>
            </a:r>
            <a:r>
              <a:rPr lang="en-US" dirty="0" err="1" smtClean="0"/>
              <a:t>Exascale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Exascale</a:t>
            </a:r>
            <a:r>
              <a:rPr lang="en-US" dirty="0" smtClean="0"/>
              <a:t> requires a fundamentally different “performance” </a:t>
            </a:r>
            <a:r>
              <a:rPr lang="en-US" dirty="0" err="1" smtClean="0"/>
              <a:t>observability</a:t>
            </a:r>
            <a:r>
              <a:rPr lang="en-US" dirty="0" smtClean="0"/>
              <a:t> paradigm</a:t>
            </a:r>
          </a:p>
          <a:p>
            <a:pPr lvl="1"/>
            <a:r>
              <a:rPr lang="en-US" dirty="0" smtClean="0"/>
              <a:t>Designed </a:t>
            </a:r>
            <a:r>
              <a:rPr lang="en-US" dirty="0"/>
              <a:t>specifically to support introspective </a:t>
            </a:r>
            <a:r>
              <a:rPr lang="en-US" dirty="0" smtClean="0"/>
              <a:t>adaptation</a:t>
            </a:r>
          </a:p>
          <a:p>
            <a:pPr lvl="1"/>
            <a:r>
              <a:rPr lang="en-US" dirty="0" smtClean="0"/>
              <a:t>Reflects computation model mapped to execution model</a:t>
            </a:r>
          </a:p>
          <a:p>
            <a:pPr lvl="1"/>
            <a:r>
              <a:rPr lang="en-US" dirty="0" smtClean="0"/>
              <a:t>Aware of multiple objectives (“performance”)</a:t>
            </a:r>
          </a:p>
          <a:p>
            <a:pPr lvl="1"/>
            <a:r>
              <a:rPr lang="en-US" dirty="0" smtClean="0"/>
              <a:t>In-situ analysis of performance state and objectives</a:t>
            </a:r>
          </a:p>
          <a:p>
            <a:r>
              <a:rPr lang="en-US" dirty="0" smtClean="0"/>
              <a:t>Key </a:t>
            </a:r>
            <a:r>
              <a:rPr lang="en-US" dirty="0"/>
              <a:t>parallel </a:t>
            </a:r>
            <a:r>
              <a:rPr lang="en-US" dirty="0" smtClean="0"/>
              <a:t>“performance” abstraction</a:t>
            </a:r>
          </a:p>
          <a:p>
            <a:pPr lvl="1"/>
            <a:r>
              <a:rPr lang="en-US" dirty="0" smtClean="0"/>
              <a:t>Inherent state </a:t>
            </a:r>
            <a:r>
              <a:rPr lang="en-US" dirty="0"/>
              <a:t>of </a:t>
            </a:r>
            <a:r>
              <a:rPr lang="en-US" dirty="0" err="1" smtClean="0"/>
              <a:t>exascale</a:t>
            </a:r>
            <a:r>
              <a:rPr lang="en-US" dirty="0" smtClean="0"/>
              <a:t> execution is dynamic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mbodies </a:t>
            </a:r>
            <a:r>
              <a:rPr lang="en-US" dirty="0"/>
              <a:t>non-</a:t>
            </a:r>
            <a:r>
              <a:rPr lang="en-US" dirty="0" err="1" smtClean="0"/>
              <a:t>stationarity</a:t>
            </a:r>
            <a:r>
              <a:rPr lang="en-US" dirty="0" smtClean="0"/>
              <a:t> of “performance”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onstantly shaped </a:t>
            </a:r>
            <a:r>
              <a:rPr lang="en-US" dirty="0"/>
              <a:t>by the adaptation of resources to </a:t>
            </a:r>
            <a:r>
              <a:rPr lang="en-US" dirty="0" smtClean="0"/>
              <a:t>meet computational needs and </a:t>
            </a:r>
            <a:r>
              <a:rPr lang="en-US" dirty="0"/>
              <a:t>optimize </a:t>
            </a:r>
            <a:r>
              <a:rPr lang="en-US" dirty="0" smtClean="0"/>
              <a:t>execution objectives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“Performance” </a:t>
            </a:r>
            <a:r>
              <a:rPr lang="en-US" dirty="0" err="1" smtClean="0"/>
              <a:t>Observability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03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Integration in </a:t>
            </a:r>
            <a:r>
              <a:rPr lang="en-US" dirty="0" err="1" smtClean="0"/>
              <a:t>Exascale</a:t>
            </a:r>
            <a:r>
              <a:rPr lang="en-US" dirty="0" smtClean="0"/>
              <a:t> Software Stack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Exascale</a:t>
            </a:r>
            <a:r>
              <a:rPr lang="en-US" dirty="0"/>
              <a:t> programming methodology can include </a:t>
            </a:r>
            <a:r>
              <a:rPr lang="en-US" dirty="0" err="1"/>
              <a:t>observability</a:t>
            </a:r>
            <a:r>
              <a:rPr lang="en-US" dirty="0"/>
              <a:t> awareness and adaptability</a:t>
            </a:r>
          </a:p>
          <a:p>
            <a:pPr lvl="1"/>
            <a:r>
              <a:rPr lang="en-US" dirty="0"/>
              <a:t>Programming system exposes alternatives</a:t>
            </a:r>
          </a:p>
          <a:p>
            <a:pPr lvl="2"/>
            <a:r>
              <a:rPr lang="en-US" dirty="0"/>
              <a:t>parameters, algorithms, parallelism control, …</a:t>
            </a:r>
          </a:p>
          <a:p>
            <a:pPr lvl="1"/>
            <a:r>
              <a:rPr lang="en-US" dirty="0"/>
              <a:t>Runtime state awareness can be coupled with application knowledge for self-adaptive, closed-loop runtime tuning</a:t>
            </a:r>
          </a:p>
          <a:p>
            <a:pPr lvl="2"/>
            <a:r>
              <a:rPr lang="en-US" dirty="0"/>
              <a:t>richer contextualization and attribution of performance state</a:t>
            </a:r>
          </a:p>
          <a:p>
            <a:r>
              <a:rPr lang="en-US" dirty="0" smtClean="0"/>
              <a:t>Enables </a:t>
            </a:r>
            <a:r>
              <a:rPr lang="en-US" i="1" dirty="0"/>
              <a:t>top-down </a:t>
            </a:r>
            <a:r>
              <a:rPr lang="en-US" dirty="0"/>
              <a:t>application transformations to be optimized for runtime and system </a:t>
            </a:r>
            <a:r>
              <a:rPr lang="en-US" dirty="0" smtClean="0"/>
              <a:t>layers</a:t>
            </a:r>
          </a:p>
          <a:p>
            <a:r>
              <a:rPr lang="en-US" dirty="0"/>
              <a:t>F</a:t>
            </a:r>
            <a:r>
              <a:rPr lang="en-US" dirty="0" smtClean="0"/>
              <a:t>eeding </a:t>
            </a:r>
            <a:r>
              <a:rPr lang="en-US" dirty="0"/>
              <a:t>back dynamic information about </a:t>
            </a:r>
            <a:r>
              <a:rPr lang="en-US" dirty="0" smtClean="0"/>
              <a:t>HW/SW </a:t>
            </a:r>
            <a:r>
              <a:rPr lang="en-US" dirty="0"/>
              <a:t>software resources </a:t>
            </a:r>
            <a:r>
              <a:rPr lang="en-US" dirty="0" smtClean="0"/>
              <a:t>from </a:t>
            </a:r>
            <a:r>
              <a:rPr lang="en-US" i="1" dirty="0" smtClean="0"/>
              <a:t>bottom</a:t>
            </a:r>
            <a:r>
              <a:rPr lang="en-US" i="1" dirty="0"/>
              <a:t>-</a:t>
            </a:r>
            <a:r>
              <a:rPr lang="en-US" i="1" dirty="0" smtClean="0"/>
              <a:t>up</a:t>
            </a:r>
          </a:p>
          <a:p>
            <a:r>
              <a:rPr lang="en-US" dirty="0" smtClean="0"/>
              <a:t>Performance introspection and dynamic </a:t>
            </a:r>
            <a:r>
              <a:rPr lang="en-US" dirty="0" err="1" smtClean="0"/>
              <a:t>adaptivity</a:t>
            </a:r>
            <a:endParaRPr lang="en-US" dirty="0" smtClean="0"/>
          </a:p>
          <a:p>
            <a:r>
              <a:rPr lang="en-US" dirty="0" smtClean="0"/>
              <a:t>Requires support in OS and runtime environment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Willing Suspension of (</a:t>
            </a:r>
            <a:r>
              <a:rPr lang="en-US" dirty="0" err="1" smtClean="0"/>
              <a:t>Observability</a:t>
            </a:r>
            <a:r>
              <a:rPr lang="en-US" dirty="0" smtClean="0"/>
              <a:t>) Disbelief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that full </a:t>
            </a:r>
            <a:r>
              <a:rPr lang="en-US" dirty="0"/>
              <a:t>knowledge of the </a:t>
            </a:r>
            <a:r>
              <a:rPr lang="en-US" dirty="0" smtClean="0"/>
              <a:t>state of the </a:t>
            </a:r>
            <a:r>
              <a:rPr lang="en-US" dirty="0" err="1" smtClean="0"/>
              <a:t>exascale</a:t>
            </a:r>
            <a:r>
              <a:rPr lang="en-US" dirty="0" smtClean="0"/>
              <a:t> system were available</a:t>
            </a:r>
          </a:p>
          <a:p>
            <a:pPr lvl="1"/>
            <a:r>
              <a:rPr lang="en-US" dirty="0" smtClean="0"/>
              <a:t>Can observe it at any time</a:t>
            </a:r>
          </a:p>
          <a:p>
            <a:pPr lvl="1"/>
            <a:r>
              <a:rPr lang="en-US" dirty="0" smtClean="0"/>
              <a:t>No cost </a:t>
            </a:r>
            <a:r>
              <a:rPr lang="en-US" dirty="0"/>
              <a:t>to produce </a:t>
            </a:r>
            <a:r>
              <a:rPr lang="en-US" dirty="0" smtClean="0"/>
              <a:t>it, access it, or analyze it</a:t>
            </a:r>
          </a:p>
          <a:p>
            <a:pPr lvl="1"/>
            <a:r>
              <a:rPr lang="en-US" dirty="0" smtClean="0"/>
              <a:t>No cost to provide </a:t>
            </a:r>
            <a:r>
              <a:rPr lang="en-US" dirty="0"/>
              <a:t>it </a:t>
            </a:r>
            <a:r>
              <a:rPr lang="en-US" dirty="0" smtClean="0"/>
              <a:t>to wherever </a:t>
            </a:r>
            <a:r>
              <a:rPr lang="en-US" dirty="0"/>
              <a:t>it </a:t>
            </a:r>
            <a:r>
              <a:rPr lang="en-US" dirty="0" smtClean="0"/>
              <a:t>might be </a:t>
            </a:r>
            <a:r>
              <a:rPr lang="en-US" dirty="0"/>
              <a:t>used</a:t>
            </a:r>
          </a:p>
          <a:p>
            <a:r>
              <a:rPr lang="en-US" dirty="0" smtClean="0"/>
              <a:t>How/where could it be used in an </a:t>
            </a:r>
            <a:r>
              <a:rPr lang="en-US" dirty="0" err="1" smtClean="0"/>
              <a:t>exascale</a:t>
            </a:r>
            <a:r>
              <a:rPr lang="en-US" dirty="0" smtClean="0"/>
              <a:t> system?</a:t>
            </a:r>
          </a:p>
          <a:p>
            <a:r>
              <a:rPr lang="en-US" dirty="0" smtClean="0"/>
              <a:t>Would it fundamentally change how an </a:t>
            </a:r>
            <a:r>
              <a:rPr lang="en-US" dirty="0" err="1" smtClean="0"/>
              <a:t>exascale</a:t>
            </a:r>
            <a:r>
              <a:rPr lang="en-US" dirty="0" smtClean="0"/>
              <a:t> system is programmed?</a:t>
            </a:r>
          </a:p>
          <a:p>
            <a:r>
              <a:rPr lang="en-US" dirty="0" smtClean="0"/>
              <a:t>How would you incorporate such a capability in the </a:t>
            </a:r>
            <a:r>
              <a:rPr lang="en-US" dirty="0" err="1" smtClean="0"/>
              <a:t>exascale</a:t>
            </a:r>
            <a:r>
              <a:rPr lang="en-US" dirty="0" smtClean="0"/>
              <a:t> software stack?</a:t>
            </a:r>
          </a:p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XPRESS </a:t>
            </a:r>
            <a:r>
              <a:rPr lang="en-US" dirty="0" smtClean="0"/>
              <a:t>Project (DOE </a:t>
            </a:r>
            <a:r>
              <a:rPr lang="en-US" dirty="0"/>
              <a:t>X-</a:t>
            </a:r>
            <a:r>
              <a:rPr lang="en-US" dirty="0" smtClean="0"/>
              <a:t>Stack)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Design and development of </a:t>
            </a:r>
            <a:r>
              <a:rPr lang="en-US" dirty="0" err="1" smtClean="0"/>
              <a:t>exascale</a:t>
            </a:r>
            <a:r>
              <a:rPr lang="en-US" dirty="0" smtClean="0"/>
              <a:t> software stack to support the </a:t>
            </a:r>
            <a:r>
              <a:rPr lang="en-US" dirty="0" err="1" smtClean="0"/>
              <a:t>ParalleX</a:t>
            </a:r>
            <a:r>
              <a:rPr lang="en-US" dirty="0" smtClean="0"/>
              <a:t> execution model</a:t>
            </a:r>
          </a:p>
          <a:p>
            <a:pPr lvl="1"/>
            <a:r>
              <a:rPr lang="en-US" dirty="0" smtClean="0"/>
              <a:t>Highly concurrent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synchonous</a:t>
            </a:r>
            <a:endParaRPr lang="en-US" dirty="0" smtClean="0"/>
          </a:p>
          <a:p>
            <a:pPr lvl="1"/>
            <a:r>
              <a:rPr lang="en-US" dirty="0" smtClean="0"/>
              <a:t>Message driven</a:t>
            </a:r>
          </a:p>
          <a:p>
            <a:pPr lvl="1"/>
            <a:r>
              <a:rPr lang="en-US" dirty="0" smtClean="0"/>
              <a:t>Global address space</a:t>
            </a:r>
          </a:p>
          <a:p>
            <a:r>
              <a:rPr lang="en-US" dirty="0" err="1"/>
              <a:t>OpenX</a:t>
            </a:r>
            <a:endParaRPr lang="en-US" dirty="0"/>
          </a:p>
          <a:p>
            <a:pPr lvl="1"/>
            <a:r>
              <a:rPr lang="en-US" dirty="0"/>
              <a:t>XPI programming API</a:t>
            </a:r>
          </a:p>
          <a:p>
            <a:pPr lvl="1"/>
            <a:r>
              <a:rPr lang="en-US" dirty="0"/>
              <a:t>HPX runtime system</a:t>
            </a:r>
          </a:p>
          <a:p>
            <a:pPr lvl="1"/>
            <a:r>
              <a:rPr lang="en-US" dirty="0"/>
              <a:t>RIOS interface to OS</a:t>
            </a:r>
          </a:p>
          <a:p>
            <a:pPr lvl="1"/>
            <a:r>
              <a:rPr lang="en-US" dirty="0"/>
              <a:t>APEX performance </a:t>
            </a:r>
            <a:r>
              <a:rPr lang="en-US" dirty="0" smtClean="0"/>
              <a:t>system</a:t>
            </a:r>
          </a:p>
          <a:p>
            <a:r>
              <a:rPr lang="en-US" dirty="0"/>
              <a:t>Team</a:t>
            </a:r>
          </a:p>
          <a:p>
            <a:pPr lvl="1"/>
            <a:r>
              <a:rPr lang="en-US" dirty="0"/>
              <a:t>Universities: IU, LSU, UH, UNC/RENCI, UO</a:t>
            </a:r>
          </a:p>
          <a:p>
            <a:pPr lvl="1"/>
            <a:r>
              <a:rPr lang="en-US" dirty="0"/>
              <a:t>Laboratories: SNL, LBNL, </a:t>
            </a:r>
            <a:r>
              <a:rPr lang="en-US" dirty="0" smtClean="0"/>
              <a:t>ORNL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1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c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 b="1326"/>
          <a:stretch/>
        </p:blipFill>
        <p:spPr>
          <a:xfrm>
            <a:off x="4267200" y="788812"/>
            <a:ext cx="4893930" cy="5575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588720" y="2584068"/>
            <a:ext cx="533400" cy="3433415"/>
          </a:xfrm>
          <a:prstGeom prst="round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681301" y="4421989"/>
            <a:ext cx="1132027" cy="468762"/>
          </a:xfrm>
          <a:prstGeom prst="round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Software Stack for </a:t>
            </a:r>
            <a:r>
              <a:rPr lang="en-US" dirty="0" err="1" smtClean="0"/>
              <a:t>ParalleX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OpenX</a:t>
            </a:r>
            <a:endParaRPr lang="en-US" dirty="0" smtClean="0"/>
          </a:p>
          <a:p>
            <a:pPr lvl="1"/>
            <a:r>
              <a:rPr lang="en-US" dirty="0" smtClean="0"/>
              <a:t>XPI programming API</a:t>
            </a:r>
          </a:p>
          <a:p>
            <a:pPr lvl="1"/>
            <a:r>
              <a:rPr lang="en-US" dirty="0" smtClean="0"/>
              <a:t>HPX runtime system</a:t>
            </a:r>
          </a:p>
          <a:p>
            <a:pPr lvl="1"/>
            <a:r>
              <a:rPr lang="en-US" dirty="0" smtClean="0"/>
              <a:t>RIOS interface to OS</a:t>
            </a:r>
          </a:p>
          <a:p>
            <a:pPr lvl="1"/>
            <a:r>
              <a:rPr lang="en-US" dirty="0" smtClean="0"/>
              <a:t>APEX performance system</a:t>
            </a:r>
          </a:p>
          <a:p>
            <a:r>
              <a:rPr lang="en-US" dirty="0" smtClean="0"/>
              <a:t>APEX</a:t>
            </a:r>
            <a:endParaRPr lang="en-US" dirty="0"/>
          </a:p>
          <a:p>
            <a:pPr lvl="1"/>
            <a:r>
              <a:rPr lang="en-US" dirty="0"/>
              <a:t>OS (LXK) tracks </a:t>
            </a:r>
            <a:r>
              <a:rPr lang="en-US" dirty="0" smtClean="0"/>
              <a:t>system-</a:t>
            </a:r>
            <a:br>
              <a:rPr lang="en-US" dirty="0" smtClean="0"/>
            </a:br>
            <a:r>
              <a:rPr lang="en-US" dirty="0" smtClean="0"/>
              <a:t>level resources</a:t>
            </a:r>
            <a:endParaRPr lang="en-US" dirty="0"/>
          </a:p>
          <a:p>
            <a:pPr lvl="1"/>
            <a:r>
              <a:rPr lang="en-US" dirty="0"/>
              <a:t>Runtime (HPX) </a:t>
            </a:r>
            <a:r>
              <a:rPr lang="en-US" dirty="0" smtClean="0"/>
              <a:t>tracks</a:t>
            </a:r>
            <a:br>
              <a:rPr lang="en-US" dirty="0" smtClean="0"/>
            </a:br>
            <a:r>
              <a:rPr lang="en-US" dirty="0" smtClean="0"/>
              <a:t>threads</a:t>
            </a:r>
            <a:r>
              <a:rPr lang="en-US" dirty="0"/>
              <a:t>, queues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parcels,</a:t>
            </a:r>
            <a:br>
              <a:rPr lang="en-US" dirty="0" smtClean="0"/>
            </a:br>
            <a:r>
              <a:rPr lang="en-US" dirty="0" smtClean="0"/>
              <a:t>remote ops, memory,</a:t>
            </a:r>
            <a:br>
              <a:rPr lang="en-US" dirty="0" smtClean="0"/>
            </a:br>
            <a:r>
              <a:rPr lang="en-US" dirty="0" smtClean="0"/>
              <a:t>concurrency</a:t>
            </a:r>
            <a:endParaRPr lang="en-US" dirty="0"/>
          </a:p>
          <a:p>
            <a:pPr lvl="1"/>
            <a:r>
              <a:rPr lang="en-US" dirty="0" smtClean="0"/>
              <a:t>XPI allows, allow</a:t>
            </a:r>
            <a:br>
              <a:rPr lang="en-US" dirty="0" smtClean="0"/>
            </a:br>
            <a:r>
              <a:rPr lang="en-US" dirty="0" smtClean="0"/>
              <a:t>language</a:t>
            </a:r>
            <a:r>
              <a:rPr lang="en-US" dirty="0"/>
              <a:t>-level </a:t>
            </a:r>
            <a:r>
              <a:rPr lang="en-US" dirty="0" smtClean="0"/>
              <a:t>performance</a:t>
            </a:r>
            <a:br>
              <a:rPr lang="en-US" dirty="0" smtClean="0"/>
            </a:br>
            <a:r>
              <a:rPr lang="en-US" dirty="0" smtClean="0"/>
              <a:t>semantics </a:t>
            </a:r>
            <a:r>
              <a:rPr lang="en-US" dirty="0"/>
              <a:t>to be measured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6142626" y="765569"/>
            <a:ext cx="2893712" cy="1643307"/>
          </a:xfrm>
          <a:prstGeom prst="roundRect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2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 bwMode="auto">
          <a:xfrm>
            <a:off x="1916340" y="1133190"/>
            <a:ext cx="5831475" cy="13024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2085096" y="1228973"/>
            <a:ext cx="5831475" cy="13024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312381" y="2930849"/>
            <a:ext cx="7086201" cy="16609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422745" y="3012033"/>
            <a:ext cx="7086201" cy="16609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APEX</a:t>
            </a:r>
            <a:r>
              <a:rPr lang="en-US" dirty="0"/>
              <a:t> </a:t>
            </a:r>
            <a:r>
              <a:rPr lang="en-US" dirty="0" smtClean="0"/>
              <a:t>Prototype Approach</a:t>
            </a:r>
            <a:endParaRPr lang="en-US" dirty="0"/>
          </a:p>
        </p:txBody>
      </p:sp>
      <p:grpSp>
        <p:nvGrpSpPr>
          <p:cNvPr id="4" name="Group 24"/>
          <p:cNvGrpSpPr/>
          <p:nvPr/>
        </p:nvGrpSpPr>
        <p:grpSpPr>
          <a:xfrm>
            <a:off x="553693" y="1339355"/>
            <a:ext cx="8051019" cy="5022935"/>
            <a:chOff x="275776" y="1397493"/>
            <a:chExt cx="8730808" cy="5447047"/>
          </a:xfrm>
        </p:grpSpPr>
        <p:sp>
          <p:nvSpPr>
            <p:cNvPr id="6" name="Rectangle 5"/>
            <p:cNvSpPr/>
            <p:nvPr/>
          </p:nvSpPr>
          <p:spPr bwMode="auto">
            <a:xfrm>
              <a:off x="1322059" y="3315274"/>
              <a:ext cx="7684525" cy="18011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                 Shared performance space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7446241" y="3444853"/>
              <a:ext cx="1373625" cy="1256921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HW State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5955716" y="3444853"/>
              <a:ext cx="1373625" cy="1256921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OS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State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4477508" y="3444853"/>
              <a:ext cx="1373625" cy="1256921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HPX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State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991273" y="3444853"/>
              <a:ext cx="1373625" cy="1256921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XPI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State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1504663" y="3444853"/>
              <a:ext cx="1373625" cy="1256921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DSL</a:t>
              </a:r>
              <a:r>
                <a:rPr lang="en-US" dirty="0"/>
                <a:t> </a:t>
              </a:r>
              <a:r>
                <a:rPr lang="en-US" dirty="0" smtClean="0"/>
                <a:t>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Legacy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State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151149" y="1397493"/>
              <a:ext cx="6323857" cy="141241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APEX</a:t>
              </a:r>
              <a:endParaRPr kumimoji="0" 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6435189" y="5492212"/>
              <a:ext cx="1892514" cy="128284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rPr>
                <a:t>Systems</a:t>
              </a:r>
              <a:r>
                <a:rPr kumimoji="0" lang="en-US" sz="2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rPr>
                <a:t> </a:t>
              </a:r>
              <a:r>
                <a: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rPr>
                <a:t>Resource</a:t>
              </a:r>
              <a:br>
                <a: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rPr>
              </a:br>
              <a:r>
                <a: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rPr>
                <a:t>Monitor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2299803" y="1540034"/>
              <a:ext cx="1382940" cy="997764"/>
            </a:xfrm>
            <a:prstGeom prst="roundRect">
              <a:avLst/>
            </a:prstGeom>
            <a:solidFill>
              <a:srgbClr val="7EB60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TAU</a:t>
              </a: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7" name="Up Arrow 16"/>
            <p:cNvSpPr/>
            <p:nvPr/>
          </p:nvSpPr>
          <p:spPr bwMode="auto">
            <a:xfrm>
              <a:off x="6684508" y="4585157"/>
              <a:ext cx="333823" cy="907055"/>
            </a:xfrm>
            <a:prstGeom prst="up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8" name="Up Arrow 17"/>
            <p:cNvSpPr/>
            <p:nvPr/>
          </p:nvSpPr>
          <p:spPr bwMode="auto">
            <a:xfrm>
              <a:off x="7744019" y="4585157"/>
              <a:ext cx="333823" cy="907055"/>
            </a:xfrm>
            <a:prstGeom prst="up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9" name="Up Arrow 18"/>
            <p:cNvSpPr/>
            <p:nvPr/>
          </p:nvSpPr>
          <p:spPr bwMode="auto">
            <a:xfrm>
              <a:off x="6669996" y="2537798"/>
              <a:ext cx="333823" cy="907055"/>
            </a:xfrm>
            <a:prstGeom prst="up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0" name="Up Arrow 19"/>
            <p:cNvSpPr/>
            <p:nvPr/>
          </p:nvSpPr>
          <p:spPr bwMode="auto">
            <a:xfrm>
              <a:off x="7729507" y="2537798"/>
              <a:ext cx="333823" cy="907055"/>
            </a:xfrm>
            <a:prstGeom prst="up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1" name="Up-Down Arrow 20"/>
            <p:cNvSpPr/>
            <p:nvPr/>
          </p:nvSpPr>
          <p:spPr bwMode="auto">
            <a:xfrm>
              <a:off x="2431211" y="2602584"/>
              <a:ext cx="272133" cy="1023680"/>
            </a:xfrm>
            <a:prstGeom prst="upDown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2" name="Up-Down Arrow 21"/>
            <p:cNvSpPr/>
            <p:nvPr/>
          </p:nvSpPr>
          <p:spPr bwMode="auto">
            <a:xfrm>
              <a:off x="3546676" y="2602584"/>
              <a:ext cx="272133" cy="1023680"/>
            </a:xfrm>
            <a:prstGeom prst="upDown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 bwMode="auto">
            <a:xfrm>
              <a:off x="5029705" y="2602584"/>
              <a:ext cx="272133" cy="1023680"/>
            </a:xfrm>
            <a:prstGeom prst="upDownArrow">
              <a:avLst/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5776" y="5142345"/>
              <a:ext cx="4726114" cy="170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0" dirty="0" smtClean="0"/>
                <a:t>APEX:</a:t>
              </a:r>
            </a:p>
            <a:p>
              <a:r>
                <a:rPr lang="en-US" sz="2400" dirty="0"/>
                <a:t>- monitors performance state</a:t>
              </a:r>
            </a:p>
            <a:p>
              <a:r>
                <a:rPr lang="en-US" sz="2400" i="0" dirty="0" smtClean="0"/>
                <a:t>- “broadcasts” performance state</a:t>
              </a:r>
            </a:p>
            <a:p>
              <a:r>
                <a:rPr lang="en-US" sz="2400" i="0" dirty="0" smtClean="0"/>
                <a:t>- “triggers” an action</a:t>
              </a:r>
              <a:endParaRPr lang="en-US" sz="2400" i="0" dirty="0"/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6335656" y="1470797"/>
            <a:ext cx="1474426" cy="920077"/>
          </a:xfrm>
          <a:prstGeom prst="roundRect">
            <a:avLst/>
          </a:prstGeom>
          <a:solidFill>
            <a:srgbClr val="7EB60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Resource client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6333" y="481189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RCRtoolkit</a:t>
            </a:r>
            <a:endParaRPr lang="en-US" dirty="0"/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4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APEX Prototyping with HPX-3 and TAU </a:t>
            </a:r>
            <a:endParaRPr lang="en-US" dirty="0"/>
          </a:p>
        </p:txBody>
      </p:sp>
      <p:pic>
        <p:nvPicPr>
          <p:cNvPr id="52" name="Picture 51" descr="bla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7" y="3564950"/>
            <a:ext cx="7693296" cy="2786027"/>
          </a:xfrm>
          <a:prstGeom prst="rect">
            <a:avLst/>
          </a:prstGeom>
        </p:spPr>
      </p:pic>
      <p:pic>
        <p:nvPicPr>
          <p:cNvPr id="6" name="Picture 5" descr="bla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13" y="886373"/>
            <a:ext cx="5515944" cy="2573652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2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 DOE </a:t>
            </a:r>
            <a:r>
              <a:rPr lang="en-US" dirty="0" err="1" smtClean="0"/>
              <a:t>ExaOSR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E</a:t>
            </a:r>
            <a:r>
              <a:rPr lang="en-US" dirty="0" err="1" smtClean="0"/>
              <a:t>xascale</a:t>
            </a:r>
            <a:r>
              <a:rPr lang="en-US" dirty="0" smtClean="0"/>
              <a:t> OS and runtime research project</a:t>
            </a:r>
          </a:p>
          <a:p>
            <a:r>
              <a:rPr lang="en-US" dirty="0" smtClean="0"/>
              <a:t>Team</a:t>
            </a:r>
          </a:p>
          <a:p>
            <a:pPr lvl="1"/>
            <a:r>
              <a:rPr lang="en-US" dirty="0" smtClean="0"/>
              <a:t>Labs: ANL, LLNL, PNL</a:t>
            </a:r>
          </a:p>
          <a:p>
            <a:pPr lvl="1"/>
            <a:r>
              <a:rPr lang="en-US" dirty="0" smtClean="0"/>
              <a:t>Universities: BU, UC, UIUC, UO, UTK</a:t>
            </a:r>
          </a:p>
          <a:p>
            <a:r>
              <a:rPr lang="en-US" dirty="0" smtClean="0"/>
              <a:t>Philosophy</a:t>
            </a:r>
          </a:p>
          <a:p>
            <a:pPr lvl="1"/>
            <a:r>
              <a:rPr lang="en-US" dirty="0" smtClean="0"/>
              <a:t>Whole-system view</a:t>
            </a:r>
          </a:p>
          <a:p>
            <a:pPr lvl="2"/>
            <a:r>
              <a:rPr lang="en-US" dirty="0" smtClean="0"/>
              <a:t>dynamic user environment (functionality, dynamism, flexibility)</a:t>
            </a:r>
          </a:p>
          <a:p>
            <a:pPr lvl="2"/>
            <a:r>
              <a:rPr lang="en-US" dirty="0" smtClean="0"/>
              <a:t>first-class managed resources (performance, power, …)</a:t>
            </a:r>
          </a:p>
          <a:p>
            <a:pPr lvl="2"/>
            <a:r>
              <a:rPr lang="en-US" dirty="0" smtClean="0"/>
              <a:t>hierarchical response to faults</a:t>
            </a:r>
          </a:p>
          <a:p>
            <a:pPr lvl="1"/>
            <a:r>
              <a:rPr lang="en-US" dirty="0" smtClean="0"/>
              <a:t>Massive concurrency support</a:t>
            </a:r>
          </a:p>
          <a:p>
            <a:r>
              <a:rPr lang="en-US" dirty="0" smtClean="0"/>
              <a:t>Key ideas relevant to ESPT</a:t>
            </a:r>
          </a:p>
          <a:p>
            <a:pPr lvl="1"/>
            <a:r>
              <a:rPr lang="en-US" dirty="0" smtClean="0"/>
              <a:t>Hierarchical (control, communication, goals, data resolution)</a:t>
            </a:r>
          </a:p>
          <a:p>
            <a:pPr lvl="1"/>
            <a:r>
              <a:rPr lang="en-US" dirty="0" smtClean="0"/>
              <a:t>Embedded (performance, power, …) feedback and response</a:t>
            </a:r>
          </a:p>
          <a:p>
            <a:pPr lvl="1"/>
            <a:r>
              <a:rPr lang="en-US" dirty="0" smtClean="0"/>
              <a:t>Global system support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– Parallel Tools Experience</a:t>
            </a:r>
            <a:endParaRPr lang="en-US" dirty="0"/>
          </a:p>
        </p:txBody>
      </p:sp>
      <p:sp>
        <p:nvSpPr>
          <p:cNvPr id="67589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 smtClean="0"/>
              <a:t>Performance</a:t>
            </a:r>
            <a:r>
              <a:rPr lang="en-US" dirty="0" smtClean="0"/>
              <a:t> has been the fundamental driving concern for parallel computing          high-performance computing</a:t>
            </a:r>
          </a:p>
          <a:p>
            <a:pPr lvl="1"/>
            <a:r>
              <a:rPr lang="en-US" i="1" dirty="0" smtClean="0"/>
              <a:t>Performance</a:t>
            </a:r>
            <a:r>
              <a:rPr lang="en-US" b="1" i="1" dirty="0" smtClean="0"/>
              <a:t> </a:t>
            </a:r>
            <a:r>
              <a:rPr lang="en-US" i="1" dirty="0" smtClean="0"/>
              <a:t>observation</a:t>
            </a:r>
            <a:r>
              <a:rPr lang="en-US" b="1" i="1" dirty="0" smtClean="0"/>
              <a:t>, </a:t>
            </a:r>
            <a:r>
              <a:rPr lang="en-US" i="1" dirty="0" smtClean="0"/>
              <a:t>modeling</a:t>
            </a:r>
            <a:r>
              <a:rPr lang="en-US" b="1" i="1" dirty="0" smtClean="0"/>
              <a:t>, </a:t>
            </a:r>
            <a:r>
              <a:rPr lang="en-US" dirty="0" smtClean="0"/>
              <a:t>and</a:t>
            </a:r>
            <a:r>
              <a:rPr lang="en-US" b="1" i="1" dirty="0" smtClean="0"/>
              <a:t> </a:t>
            </a:r>
            <a:r>
              <a:rPr lang="en-US" i="1" dirty="0" smtClean="0"/>
              <a:t>engineering</a:t>
            </a:r>
            <a:r>
              <a:rPr lang="en-US" dirty="0" smtClean="0"/>
              <a:t> are key methodologies to deliver the potential of parallel, HPC machines</a:t>
            </a:r>
          </a:p>
          <a:p>
            <a:r>
              <a:rPr lang="en-US" dirty="0" smtClean="0"/>
              <a:t>However, there has always been a strained relationship between </a:t>
            </a:r>
            <a:r>
              <a:rPr lang="en-US" i="1" dirty="0" smtClean="0"/>
              <a:t>performance tools </a:t>
            </a:r>
            <a:r>
              <a:rPr lang="en-US" dirty="0" smtClean="0"/>
              <a:t>and the parallel computing</a:t>
            </a:r>
          </a:p>
          <a:p>
            <a:pPr lvl="1"/>
            <a:r>
              <a:rPr lang="en-US" dirty="0"/>
              <a:t>Performance considered necessary, but </a:t>
            </a:r>
            <a:r>
              <a:rPr lang="en-US" dirty="0" smtClean="0"/>
              <a:t>an afterthought</a:t>
            </a:r>
            <a:endParaRPr lang="en-US" dirty="0"/>
          </a:p>
          <a:p>
            <a:r>
              <a:rPr lang="en-US" dirty="0" smtClean="0"/>
              <a:t>There are compelling reasons for performance methods and technologies to be integrated throughout parallel computing</a:t>
            </a:r>
          </a:p>
          <a:p>
            <a:pPr lvl="1"/>
            <a:r>
              <a:rPr lang="en-US" dirty="0"/>
              <a:t>To obtain, learn, and carry forward performance knowledge</a:t>
            </a:r>
          </a:p>
          <a:p>
            <a:pPr lvl="1"/>
            <a:r>
              <a:rPr lang="en-US" dirty="0" smtClean="0"/>
              <a:t>To address increasing scalability and complexity issues</a:t>
            </a:r>
          </a:p>
          <a:p>
            <a:pPr lvl="1"/>
            <a:r>
              <a:rPr lang="en-US" dirty="0" smtClean="0"/>
              <a:t>To bridge between programming </a:t>
            </a:r>
            <a:r>
              <a:rPr lang="en-US" dirty="0"/>
              <a:t>semantics (</a:t>
            </a:r>
            <a:r>
              <a:rPr lang="en-US" dirty="0" smtClean="0"/>
              <a:t>computation model) and </a:t>
            </a:r>
            <a:r>
              <a:rPr lang="en-US" dirty="0"/>
              <a:t>execution model </a:t>
            </a:r>
            <a:r>
              <a:rPr lang="en-US" dirty="0" smtClean="0"/>
              <a:t>operation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3505200" y="1371600"/>
            <a:ext cx="381000" cy="381000"/>
          </a:xfrm>
          <a:prstGeom prst="rightArrow">
            <a:avLst/>
          </a:prstGeom>
          <a:solidFill>
            <a:srgbClr val="D9E8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1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Argo Exascale System 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38125" y="1031842"/>
            <a:ext cx="8905875" cy="1756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Node OSR</a:t>
            </a:r>
          </a:p>
          <a:p>
            <a:r>
              <a:rPr lang="en-US" dirty="0" smtClean="0"/>
              <a:t>Lightweight runtime for concurrency</a:t>
            </a:r>
          </a:p>
          <a:p>
            <a:r>
              <a:rPr lang="en-US" dirty="0" smtClean="0"/>
              <a:t>Event, control, and performance backplane</a:t>
            </a:r>
          </a:p>
          <a:p>
            <a:r>
              <a:rPr lang="en-US" dirty="0" smtClean="0"/>
              <a:t>Global optimization / global view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2555" t="3391" r="1916" b="3391"/>
          <a:stretch>
            <a:fillRect/>
          </a:stretch>
        </p:blipFill>
        <p:spPr>
          <a:xfrm>
            <a:off x="1408001" y="2742722"/>
            <a:ext cx="6470491" cy="3568742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1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 Global Information Backplane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BEACON: event/action/control notification</a:t>
            </a:r>
          </a:p>
          <a:p>
            <a:r>
              <a:rPr lang="en-US" dirty="0" smtClean="0"/>
              <a:t>Exposé: performance </a:t>
            </a:r>
            <a:r>
              <a:rPr lang="en-US" dirty="0" err="1" smtClean="0"/>
              <a:t>observability</a:t>
            </a:r>
            <a:r>
              <a:rPr lang="en-US" dirty="0" smtClean="0"/>
              <a:t> system</a:t>
            </a:r>
            <a:endParaRPr lang="en-US" dirty="0"/>
          </a:p>
        </p:txBody>
      </p:sp>
      <p:pic>
        <p:nvPicPr>
          <p:cNvPr id="76" name="Picture 75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8" y="2115271"/>
            <a:ext cx="7977901" cy="4205494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 Architecture</a:t>
            </a:r>
            <a:endParaRPr lang="en-US" dirty="0"/>
          </a:p>
        </p:txBody>
      </p:sp>
      <p:pic>
        <p:nvPicPr>
          <p:cNvPr id="72" name="Picture 71" descr="bla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5" y="900169"/>
            <a:ext cx="7850576" cy="5170705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Optimization View</a:t>
            </a:r>
            <a:endParaRPr lang="en-US" dirty="0"/>
          </a:p>
        </p:txBody>
      </p:sp>
      <p:pic>
        <p:nvPicPr>
          <p:cNvPr id="6" name="Picture 5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5" y="764454"/>
            <a:ext cx="8204736" cy="5236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0028" y="5774713"/>
            <a:ext cx="2524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u – generalized control signals</a:t>
            </a:r>
          </a:p>
          <a:p>
            <a:r>
              <a:rPr lang="en-US" sz="1000" dirty="0"/>
              <a:t>v – settings for next level</a:t>
            </a:r>
          </a:p>
          <a:p>
            <a:r>
              <a:rPr lang="en-US" sz="1000" dirty="0"/>
              <a:t>m – power/resilience models &amp; mechanisms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175" y="5783910"/>
            <a:ext cx="22651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g – power, performance goals</a:t>
            </a:r>
          </a:p>
          <a:p>
            <a:r>
              <a:rPr lang="en-US" sz="1000" dirty="0"/>
              <a:t>f – feedback from BEACON and EXPOSÉ</a:t>
            </a:r>
          </a:p>
          <a:p>
            <a:r>
              <a:rPr lang="en-US" sz="1000" dirty="0"/>
              <a:t>e – error between goals and feedback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Research Projects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 smtClean="0">
                <a:latin typeface="Times New Roman" charset="0"/>
                <a:ea typeface="ＭＳ Ｐゴシック" charset="0"/>
                <a:cs typeface="ＭＳ Ｐゴシック" charset="0"/>
              </a:rPr>
              <a:t>PRIMA-X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(DOE ASCR, UO, Research Centre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Juelich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, Aachen)</a:t>
            </a:r>
          </a:p>
          <a:p>
            <a:pPr lvl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Refactoring core performance measurement infrastructure</a:t>
            </a:r>
          </a:p>
          <a:p>
            <a:r>
              <a:rPr lang="en-US" i="1" dirty="0" smtClean="0">
                <a:latin typeface="Times New Roman" charset="0"/>
                <a:ea typeface="ＭＳ Ｐゴシック" charset="0"/>
                <a:cs typeface="ＭＳ Ｐゴシック" charset="0"/>
              </a:rPr>
              <a:t>Vancouver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(DOE X-Stack, ORNL, UO, GT, UIUC) (in renewal)</a:t>
            </a:r>
          </a:p>
          <a:p>
            <a:pPr lvl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Heterogeneous performance measurement (with GPUs)</a:t>
            </a:r>
          </a:p>
          <a:p>
            <a:r>
              <a:rPr lang="en-US" i="1" dirty="0" smtClean="0">
                <a:latin typeface="Times New Roman" charset="0"/>
                <a:ea typeface="ＭＳ Ｐゴシック" charset="0"/>
                <a:cs typeface="ＭＳ Ｐゴシック" charset="0"/>
              </a:rPr>
              <a:t>SUPER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(DOE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SciDAC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Institute, many partners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Performance tools integration for end-to-end analysis,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autotuning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, energy, and resilience</a:t>
            </a:r>
          </a:p>
          <a:p>
            <a:r>
              <a:rPr lang="en-US" i="1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GlassBox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(NSF OCI SI</a:t>
            </a:r>
            <a:r>
              <a:rPr lang="en-US" baseline="30000" dirty="0" smtClean="0">
                <a:latin typeface="Times New Roman" charset="0"/>
                <a:ea typeface="ＭＳ Ｐゴシック" charset="0"/>
                <a:cs typeface="ＭＳ Ｐゴシック" charset="0"/>
              </a:rPr>
              <a:t>2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program, GT, UH, UO)</a:t>
            </a:r>
          </a:p>
          <a:p>
            <a:pPr lvl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Open interactions in HPC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toolchain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(compiler, runtime, I/O)</a:t>
            </a:r>
          </a:p>
          <a:p>
            <a:pPr lvl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Integrated performance observation and knowledge sharing</a:t>
            </a:r>
          </a:p>
          <a:p>
            <a:r>
              <a:rPr lang="en-US" i="1" dirty="0" smtClean="0">
                <a:latin typeface="Times New Roman" charset="0"/>
                <a:ea typeface="ＭＳ Ｐゴシック" charset="0"/>
                <a:cs typeface="ＭＳ Ｐゴシック" charset="0"/>
              </a:rPr>
              <a:t>XPRESS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(DOE  X-Stack, SNL, IU, UNC, UH, UO, LSU)</a:t>
            </a:r>
          </a:p>
          <a:p>
            <a:pPr lvl="1"/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Integrated software ecosystem for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ParalleX</a:t>
            </a:r>
            <a:endParaRPr lang="en-US" dirty="0" smtClean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/>
              <a:t>O</a:t>
            </a:r>
            <a:r>
              <a:rPr lang="en-US" dirty="0" smtClean="0"/>
              <a:t>nline</a:t>
            </a:r>
            <a:r>
              <a:rPr lang="en-US" dirty="0"/>
              <a:t>, adaptive optimization and </a:t>
            </a:r>
            <a:r>
              <a:rPr lang="en-US" dirty="0" smtClean="0"/>
              <a:t>control</a:t>
            </a:r>
          </a:p>
          <a:p>
            <a:r>
              <a:rPr lang="en-US" dirty="0" smtClean="0"/>
              <a:t>Argo (DOE </a:t>
            </a:r>
            <a:r>
              <a:rPr lang="en-US" dirty="0" err="1" smtClean="0"/>
              <a:t>ExaOSR</a:t>
            </a:r>
            <a:r>
              <a:rPr lang="en-US" dirty="0" smtClean="0"/>
              <a:t>, ANL, PNNL, LLNL, UO, UC, UIUC)</a:t>
            </a:r>
          </a:p>
          <a:p>
            <a:pPr lvl="1"/>
            <a:r>
              <a:rPr lang="en-US" dirty="0" smtClean="0"/>
              <a:t>OS and runtime technology for </a:t>
            </a:r>
            <a:r>
              <a:rPr lang="en-US" dirty="0" err="1" smtClean="0"/>
              <a:t>exascale</a:t>
            </a:r>
            <a:endParaRPr lang="en-US" dirty="0"/>
          </a:p>
          <a:p>
            <a:pPr lvl="1"/>
            <a:r>
              <a:rPr lang="en-US" dirty="0" smtClean="0"/>
              <a:t>Scalable signaling, introspection, feedback</a:t>
            </a:r>
            <a:endParaRPr lang="en-US" dirty="0"/>
          </a:p>
          <a:p>
            <a:pPr lvl="1"/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2021" y="319153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366FF"/>
                </a:solidFill>
              </a:rPr>
              <a:t>E</a:t>
            </a:r>
            <a:r>
              <a:rPr lang="en-US" sz="2000" b="1" dirty="0" smtClean="0">
                <a:solidFill>
                  <a:srgbClr val="FF0000"/>
                </a:solidFill>
              </a:rPr>
              <a:t> (R)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23615" y="2295651"/>
            <a:ext cx="309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6323" y="5685223"/>
            <a:ext cx="153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E</a:t>
            </a:r>
            <a:r>
              <a:rPr lang="en-US" b="1" dirty="0" smtClean="0">
                <a:solidFill>
                  <a:srgbClr val="3366FF"/>
                </a:solidFill>
              </a:rPr>
              <a:t>volution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3200" y="5901520"/>
            <a:ext cx="167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Revolution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5159" y="4106335"/>
            <a:ext cx="329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3035" y="1648133"/>
            <a:ext cx="309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366FF"/>
                </a:solidFill>
              </a:rPr>
              <a:t>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72338" y="5063062"/>
            <a:ext cx="329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69200" y="916846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366FF"/>
                </a:solidFill>
              </a:rPr>
              <a:t>E</a:t>
            </a:r>
            <a:r>
              <a:rPr lang="en-US" sz="2000" b="1" dirty="0" smtClean="0">
                <a:solidFill>
                  <a:srgbClr val="FF0000"/>
                </a:solidFill>
              </a:rPr>
              <a:t> (R)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2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as Collective Behavior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New performance </a:t>
            </a:r>
            <a:r>
              <a:rPr lang="en-US" dirty="0" err="1" smtClean="0"/>
              <a:t>observability</a:t>
            </a:r>
            <a:r>
              <a:rPr lang="en-US" dirty="0" smtClean="0"/>
              <a:t> paradigm can be thought of as providing </a:t>
            </a:r>
            <a:r>
              <a:rPr lang="en-US" i="1" dirty="0" smtClean="0"/>
              <a:t>collective awareness </a:t>
            </a:r>
            <a:r>
              <a:rPr lang="en-US" dirty="0" smtClean="0"/>
              <a:t>for </a:t>
            </a:r>
            <a:r>
              <a:rPr lang="en-US" dirty="0" err="1" smtClean="0"/>
              <a:t>exascale</a:t>
            </a:r>
            <a:endParaRPr lang="en-US" dirty="0" smtClean="0"/>
          </a:p>
          <a:p>
            <a:r>
              <a:rPr lang="en-US" dirty="0" smtClean="0"/>
              <a:t>It allows the </a:t>
            </a:r>
            <a:r>
              <a:rPr lang="en-US" dirty="0" err="1"/>
              <a:t>exascale</a:t>
            </a:r>
            <a:r>
              <a:rPr lang="en-US" dirty="0"/>
              <a:t> </a:t>
            </a:r>
            <a:r>
              <a:rPr lang="en-US" dirty="0" smtClean="0"/>
              <a:t>system</a:t>
            </a:r>
            <a:br>
              <a:rPr lang="en-US" dirty="0" smtClean="0"/>
            </a:br>
            <a:r>
              <a:rPr lang="en-US" dirty="0" smtClean="0"/>
              <a:t>to be </a:t>
            </a:r>
            <a:r>
              <a:rPr lang="en-US" i="1" dirty="0" smtClean="0"/>
              <a:t>performance</a:t>
            </a:r>
            <a:r>
              <a:rPr lang="en-US" i="1" dirty="0"/>
              <a:t>-aware</a:t>
            </a:r>
            <a:r>
              <a:rPr lang="en-US" dirty="0"/>
              <a:t>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i="1" dirty="0" smtClean="0"/>
              <a:t>performance</a:t>
            </a:r>
            <a:r>
              <a:rPr lang="en-US" i="1" dirty="0"/>
              <a:t>-reactive</a:t>
            </a:r>
            <a:r>
              <a:rPr lang="en-US" dirty="0"/>
              <a:t>, able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observe </a:t>
            </a:r>
            <a:r>
              <a:rPr lang="en-US" dirty="0"/>
              <a:t>performance </a:t>
            </a:r>
            <a:r>
              <a:rPr lang="en-US" dirty="0" smtClean="0"/>
              <a:t>state</a:t>
            </a:r>
            <a:br>
              <a:rPr lang="en-US" dirty="0" smtClean="0"/>
            </a:br>
            <a:r>
              <a:rPr lang="en-US" dirty="0" err="1" smtClean="0"/>
              <a:t>wholistically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holistically</a:t>
            </a:r>
            <a:br>
              <a:rPr lang="en-US" dirty="0" smtClean="0"/>
            </a:br>
            <a:r>
              <a:rPr lang="en-US" dirty="0" smtClean="0"/>
              <a:t>and to couple </a:t>
            </a:r>
            <a:r>
              <a:rPr lang="en-US" dirty="0"/>
              <a:t>it with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>knowledge </a:t>
            </a:r>
            <a:r>
              <a:rPr lang="en-US" dirty="0"/>
              <a:t>for self-adaptive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runtime control</a:t>
            </a:r>
          </a:p>
          <a:p>
            <a:r>
              <a:rPr lang="en-US" dirty="0" err="1" smtClean="0"/>
              <a:t>Exascale</a:t>
            </a:r>
            <a:r>
              <a:rPr lang="en-US" dirty="0" smtClean="0"/>
              <a:t> systems might be considered to then be functioning as an self-organizing performance collective whose behavior is a natural consequence of seeking highly efficient operational forms optimizing </a:t>
            </a:r>
            <a:r>
              <a:rPr lang="en-US" dirty="0" err="1" smtClean="0"/>
              <a:t>exascale</a:t>
            </a:r>
            <a:r>
              <a:rPr lang="en-US" dirty="0" smtClean="0"/>
              <a:t> objectives</a:t>
            </a:r>
          </a:p>
        </p:txBody>
      </p:sp>
      <p:pic>
        <p:nvPicPr>
          <p:cNvPr id="4" name="300000-starling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7800" y="1828800"/>
            <a:ext cx="3810000" cy="28575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8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Parallel Performance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Engineering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00115"/>
            <a:ext cx="8991600" cy="5659437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Scalable, optimized applications deliver HPC promise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Optimization through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performance engineering process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Understand performance complexity and inefficiencies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Tune application to run optimally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on high-end machines</a:t>
            </a:r>
            <a:endParaRPr lang="en-US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How to make the process more effective and productive?</a:t>
            </a:r>
          </a:p>
          <a:p>
            <a:pPr lvl="1"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What is the nature of the performance problem solving?</a:t>
            </a:r>
          </a:p>
          <a:p>
            <a:pPr lvl="1"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What is the performance technology to be applied?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erformance tool efforts have been focused on performance observation, analysis, problem diagnosis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Application development and optimization productivity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Programmability, reusability, portability, robustness</a:t>
            </a:r>
          </a:p>
          <a:p>
            <a:pPr lvl="1">
              <a:defRPr/>
            </a:pPr>
            <a:r>
              <a:rPr lang="en-US" dirty="0" smtClean="0">
                <a:latin typeface="Times New Roman" charset="0"/>
                <a:ea typeface="ＭＳ Ｐゴシック" charset="0"/>
              </a:rPr>
              <a:t>Performance </a:t>
            </a:r>
            <a:r>
              <a:rPr lang="en-US" dirty="0">
                <a:latin typeface="Times New Roman" charset="0"/>
                <a:ea typeface="ＭＳ Ｐゴシック" charset="0"/>
              </a:rPr>
              <a:t>technology part of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larger programming system</a:t>
            </a:r>
          </a:p>
          <a:p>
            <a:pPr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Parallel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systems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evolution will change process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technology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and use of tools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82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Performance evaluation problems define the requirements for performance </a:t>
            </a:r>
            <a:r>
              <a:rPr lang="en-US" dirty="0" smtClean="0"/>
              <a:t>measurement and analysis </a:t>
            </a:r>
            <a:r>
              <a:rPr lang="en-US" dirty="0"/>
              <a:t>methods</a:t>
            </a:r>
          </a:p>
          <a:p>
            <a:r>
              <a:rPr lang="en-US" i="1" dirty="0"/>
              <a:t>Performance </a:t>
            </a:r>
            <a:r>
              <a:rPr lang="en-US" i="1" dirty="0" err="1"/>
              <a:t>observability</a:t>
            </a:r>
            <a:r>
              <a:rPr lang="en-US" dirty="0"/>
              <a:t> is the ability to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accurately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capture, analyze, and present </a:t>
            </a:r>
            <a:r>
              <a:rPr lang="en-US" dirty="0" smtClean="0"/>
              <a:t>understand (</a:t>
            </a:r>
            <a:r>
              <a:rPr lang="en-US" dirty="0"/>
              <a:t>collectively </a:t>
            </a:r>
            <a:r>
              <a:rPr lang="en-US" i="1" dirty="0"/>
              <a:t>observe</a:t>
            </a:r>
            <a:r>
              <a:rPr lang="en-US" dirty="0"/>
              <a:t>) information about </a:t>
            </a:r>
            <a:r>
              <a:rPr lang="en-US" dirty="0" smtClean="0"/>
              <a:t>parallel software and system</a:t>
            </a:r>
            <a:endParaRPr lang="en-US" dirty="0"/>
          </a:p>
          <a:p>
            <a:r>
              <a:rPr lang="en-US" dirty="0"/>
              <a:t>Tools for performance </a:t>
            </a:r>
            <a:r>
              <a:rPr lang="en-US" dirty="0" err="1"/>
              <a:t>observability</a:t>
            </a:r>
            <a:r>
              <a:rPr lang="en-US" dirty="0"/>
              <a:t> must balance the </a:t>
            </a:r>
            <a:r>
              <a:rPr lang="en-US" i="1" dirty="0"/>
              <a:t>need</a:t>
            </a:r>
            <a:r>
              <a:rPr lang="en-US" dirty="0"/>
              <a:t> for performance data against the </a:t>
            </a:r>
            <a:r>
              <a:rPr lang="en-US" i="1" dirty="0"/>
              <a:t>cost</a:t>
            </a:r>
            <a:r>
              <a:rPr lang="en-US" dirty="0"/>
              <a:t> of obtaining it (environment complexity, performance intrusion)</a:t>
            </a:r>
          </a:p>
          <a:p>
            <a:pPr lvl="1"/>
            <a:r>
              <a:rPr lang="en-US" dirty="0"/>
              <a:t>Too little performance data makes analysis difficult</a:t>
            </a:r>
          </a:p>
          <a:p>
            <a:pPr lvl="1"/>
            <a:r>
              <a:rPr lang="en-US" dirty="0"/>
              <a:t>Too much data perturbs the measured </a:t>
            </a:r>
            <a:r>
              <a:rPr lang="en-US" dirty="0" smtClean="0"/>
              <a:t>system </a:t>
            </a:r>
            <a:endParaRPr lang="en-US" dirty="0"/>
          </a:p>
          <a:p>
            <a:r>
              <a:rPr lang="en-US" dirty="0"/>
              <a:t>Important to understand performance </a:t>
            </a:r>
            <a:r>
              <a:rPr lang="en-US" dirty="0" err="1"/>
              <a:t>observability</a:t>
            </a:r>
            <a:r>
              <a:rPr lang="en-US" dirty="0"/>
              <a:t> complexity and develop technology to address it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Retrospective (1991</a:t>
            </a:r>
            <a:r>
              <a:rPr lang="en-US" dirty="0" smtClean="0"/>
              <a:t>) – Performance </a:t>
            </a:r>
            <a:r>
              <a:rPr lang="en-US" dirty="0" err="1" smtClean="0"/>
              <a:t>Observability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Retrospective (1998-2007) – Performance Diagnosis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772400" cy="529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r="15840"/>
          <a:stretch>
            <a:fillRect/>
          </a:stretch>
        </p:blipFill>
        <p:spPr bwMode="auto">
          <a:xfrm>
            <a:off x="8172450" y="1219200"/>
            <a:ext cx="92233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7"/>
          <p:cNvCxnSpPr>
            <a:cxnSpLocks noChangeShapeType="1"/>
          </p:cNvCxnSpPr>
          <p:nvPr/>
        </p:nvCxnSpPr>
        <p:spPr bwMode="auto">
          <a:xfrm rot="5400000" flipH="1" flipV="1">
            <a:off x="6858000" y="3962400"/>
            <a:ext cx="3276600" cy="381000"/>
          </a:xfrm>
          <a:prstGeom prst="bentConnector3">
            <a:avLst>
              <a:gd name="adj1" fmla="val -97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0980" y="914400"/>
            <a:ext cx="3225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Performance diagnosis </a:t>
            </a:r>
            <a:r>
              <a:rPr lang="en-US" sz="2000" i="0" dirty="0" smtClean="0">
                <a:latin typeface="Times New Roman"/>
                <a:cs typeface="Times New Roman"/>
              </a:rPr>
              <a:t>is a process to detect and explain performance problems</a:t>
            </a:r>
            <a:endParaRPr lang="en-US" sz="2000" i="0" dirty="0">
              <a:latin typeface="Times New Roman"/>
              <a:cs typeface="Times New Roman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7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Diagnosis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i="1" dirty="0" smtClean="0"/>
              <a:t>APART – </a:t>
            </a:r>
            <a:r>
              <a:rPr lang="en-US" b="1" dirty="0" smtClean="0"/>
              <a:t>Automatic Performance Analysis - Real Tools</a:t>
            </a:r>
          </a:p>
          <a:p>
            <a:pPr lvl="1"/>
            <a:r>
              <a:rPr lang="en-US" dirty="0" smtClean="0"/>
              <a:t>Problem specification and identification</a:t>
            </a:r>
          </a:p>
          <a:p>
            <a:r>
              <a:rPr lang="en-US" b="1" i="1" dirty="0" err="1" smtClean="0"/>
              <a:t>Poirot</a:t>
            </a:r>
            <a:r>
              <a:rPr lang="en-US" dirty="0" smtClean="0"/>
              <a:t> – theory of</a:t>
            </a:r>
            <a:r>
              <a:rPr lang="en-US" altLang="zh-CN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>
                <a:ea typeface="宋体" charset="0"/>
                <a:cs typeface="宋体" charset="0"/>
              </a:rPr>
              <a:t>performance diagnosis processes</a:t>
            </a:r>
          </a:p>
          <a:p>
            <a:pPr lvl="1"/>
            <a:r>
              <a:rPr lang="en-US" altLang="zh-CN" dirty="0" smtClean="0">
                <a:ea typeface="宋体" charset="0"/>
                <a:cs typeface="宋体" charset="0"/>
              </a:rPr>
              <a:t>Compare </a:t>
            </a:r>
            <a:r>
              <a:rPr lang="en-US" altLang="zh-CN" dirty="0">
                <a:ea typeface="宋体" charset="0"/>
                <a:cs typeface="宋体" charset="0"/>
              </a:rPr>
              <a:t>and analyze performance diagnosis systems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Use theory to create system that is automated / adaptable</a:t>
            </a:r>
          </a:p>
          <a:p>
            <a:pPr lvl="2"/>
            <a:r>
              <a:rPr lang="en-US" altLang="zh-CN" i="1" dirty="0" smtClean="0">
                <a:ea typeface="宋体" charset="0"/>
                <a:cs typeface="宋体" charset="0"/>
              </a:rPr>
              <a:t>Heuristic classification: </a:t>
            </a:r>
            <a:r>
              <a:rPr lang="en-US" altLang="zh-CN" dirty="0" smtClean="0">
                <a:ea typeface="宋体" charset="0"/>
                <a:cs typeface="宋体" charset="0"/>
              </a:rPr>
              <a:t>match </a:t>
            </a:r>
            <a:r>
              <a:rPr lang="en-US" altLang="zh-CN" dirty="0">
                <a:ea typeface="宋体" charset="0"/>
                <a:cs typeface="宋体" charset="0"/>
              </a:rPr>
              <a:t>to characteristics</a:t>
            </a:r>
          </a:p>
          <a:p>
            <a:pPr lvl="2"/>
            <a:r>
              <a:rPr lang="en-US" altLang="zh-CN" i="1" dirty="0">
                <a:ea typeface="宋体" charset="0"/>
                <a:cs typeface="宋体" charset="0"/>
              </a:rPr>
              <a:t>Heuristic </a:t>
            </a:r>
            <a:r>
              <a:rPr lang="en-US" altLang="zh-CN" i="1" dirty="0" smtClean="0">
                <a:ea typeface="宋体" charset="0"/>
                <a:cs typeface="宋体" charset="0"/>
              </a:rPr>
              <a:t>search: </a:t>
            </a:r>
            <a:r>
              <a:rPr lang="en-US" altLang="zh-CN" dirty="0" smtClean="0">
                <a:ea typeface="宋体" charset="0"/>
                <a:cs typeface="宋体" charset="0"/>
              </a:rPr>
              <a:t>look </a:t>
            </a:r>
            <a:r>
              <a:rPr lang="en-US" altLang="zh-CN" dirty="0">
                <a:ea typeface="宋体" charset="0"/>
                <a:cs typeface="宋体" charset="0"/>
              </a:rPr>
              <a:t>up solutions </a:t>
            </a:r>
            <a:r>
              <a:rPr lang="en-US" altLang="zh-CN" dirty="0" smtClean="0">
                <a:ea typeface="宋体" charset="0"/>
                <a:cs typeface="宋体" charset="0"/>
              </a:rPr>
              <a:t>with problem knowledge</a:t>
            </a:r>
          </a:p>
          <a:p>
            <a:pPr lvl="1"/>
            <a:r>
              <a:rPr lang="en-US" altLang="zh-CN" dirty="0" smtClean="0">
                <a:ea typeface="宋体" charset="0"/>
                <a:cs typeface="宋体" charset="0"/>
              </a:rPr>
              <a:t>Problems: low-level feedback, lack of explanation power </a:t>
            </a:r>
            <a:endParaRPr lang="en-US" altLang="zh-CN" dirty="0">
              <a:ea typeface="宋体" charset="0"/>
              <a:cs typeface="宋体" charset="0"/>
            </a:endParaRPr>
          </a:p>
          <a:p>
            <a:r>
              <a:rPr lang="en-US" altLang="zh-CN" b="1" i="1" dirty="0" err="1" smtClean="0">
                <a:ea typeface="宋体" charset="0"/>
                <a:cs typeface="宋体" charset="0"/>
              </a:rPr>
              <a:t>Hercule</a:t>
            </a:r>
            <a:r>
              <a:rPr lang="en-US" altLang="zh-CN" dirty="0" smtClean="0">
                <a:ea typeface="宋体" charset="0"/>
                <a:cs typeface="宋体" charset="0"/>
              </a:rPr>
              <a:t> – knowledge-based (model-based) diagnosis</a:t>
            </a:r>
            <a:endParaRPr lang="en-US" altLang="zh-CN" dirty="0">
              <a:ea typeface="宋体" charset="0"/>
              <a:cs typeface="宋体" charset="0"/>
            </a:endParaRP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Capture knowledge about performance problems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Capture knowledge about how to detect and explain them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K</a:t>
            </a:r>
            <a:r>
              <a:rPr lang="en-US" altLang="zh-CN" dirty="0" smtClean="0">
                <a:ea typeface="宋体" charset="0"/>
                <a:cs typeface="宋体" charset="0"/>
              </a:rPr>
              <a:t>nowledge comes </a:t>
            </a:r>
            <a:r>
              <a:rPr lang="en-US" altLang="zh-CN" dirty="0">
                <a:ea typeface="宋体" charset="0"/>
                <a:cs typeface="宋体" charset="0"/>
              </a:rPr>
              <a:t>from </a:t>
            </a:r>
            <a:r>
              <a:rPr lang="en-US" altLang="zh-CN" i="1" dirty="0">
                <a:ea typeface="宋体" charset="0"/>
                <a:cs typeface="宋体" charset="0"/>
              </a:rPr>
              <a:t>parallel computational models</a:t>
            </a:r>
            <a:endParaRPr lang="en-US" altLang="zh-CN" dirty="0">
              <a:ea typeface="宋体" charset="0"/>
              <a:cs typeface="宋体" charset="0"/>
            </a:endParaRPr>
          </a:p>
          <a:p>
            <a:pPr lvl="2"/>
            <a:r>
              <a:rPr lang="en-US" altLang="zh-CN" dirty="0">
                <a:ea typeface="宋体" charset="0"/>
                <a:cs typeface="宋体" charset="0"/>
              </a:rPr>
              <a:t>a</a:t>
            </a:r>
            <a:r>
              <a:rPr lang="en-US" altLang="zh-CN" dirty="0" smtClean="0">
                <a:ea typeface="宋体" charset="0"/>
                <a:cs typeface="宋体" charset="0"/>
              </a:rPr>
              <a:t>ssociate </a:t>
            </a:r>
            <a:r>
              <a:rPr lang="en-US" altLang="zh-CN" dirty="0">
                <a:ea typeface="宋体" charset="0"/>
                <a:cs typeface="宋体" charset="0"/>
              </a:rPr>
              <a:t>computational models with performance </a:t>
            </a:r>
            <a:r>
              <a:rPr lang="en-US" altLang="zh-CN" dirty="0" smtClean="0">
                <a:ea typeface="宋体" charset="0"/>
                <a:cs typeface="宋体" charset="0"/>
              </a:rPr>
              <a:t>models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erformance tools have </a:t>
            </a:r>
            <a:r>
              <a:rPr lang="en-US" dirty="0"/>
              <a:t>evolved </a:t>
            </a:r>
            <a:r>
              <a:rPr lang="en-US" dirty="0" smtClean="0"/>
              <a:t>incrementally to serve </a:t>
            </a:r>
            <a:r>
              <a:rPr lang="en-US" dirty="0"/>
              <a:t>the dominant architectures and programming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Reasonably stable</a:t>
            </a:r>
            <a:r>
              <a:rPr lang="en-US" dirty="0"/>
              <a:t>, static parallel execution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Allowed application-level observation focus</a:t>
            </a:r>
          </a:p>
          <a:p>
            <a:r>
              <a:rPr lang="en-US" dirty="0" smtClean="0"/>
              <a:t>Observation by </a:t>
            </a:r>
            <a:r>
              <a:rPr lang="en-US" b="1" i="1" dirty="0"/>
              <a:t>f</a:t>
            </a:r>
            <a:r>
              <a:rPr lang="en-US" b="1" i="1" dirty="0" smtClean="0"/>
              <a:t>irst </a:t>
            </a:r>
            <a:r>
              <a:rPr lang="en-US" b="1" i="1" dirty="0"/>
              <a:t>person </a:t>
            </a:r>
            <a:r>
              <a:rPr lang="en-US" dirty="0" smtClean="0"/>
              <a:t>measurement model:</a:t>
            </a:r>
          </a:p>
          <a:p>
            <a:pPr lvl="1"/>
            <a:r>
              <a:rPr lang="en-US" dirty="0"/>
              <a:t>Performance measurement </a:t>
            </a:r>
            <a:r>
              <a:rPr lang="en-US" dirty="0" smtClean="0"/>
              <a:t>can be made locally (per thread)</a:t>
            </a:r>
            <a:endParaRPr lang="en-US" dirty="0"/>
          </a:p>
          <a:p>
            <a:pPr lvl="1"/>
            <a:r>
              <a:rPr lang="en-US" dirty="0"/>
              <a:t>Performance data </a:t>
            </a:r>
            <a:r>
              <a:rPr lang="en-US" dirty="0" smtClean="0"/>
              <a:t>collected at </a:t>
            </a:r>
            <a:r>
              <a:rPr lang="en-US" dirty="0"/>
              <a:t>the end of the execution</a:t>
            </a:r>
          </a:p>
          <a:p>
            <a:pPr lvl="1"/>
            <a:r>
              <a:rPr lang="en-US" dirty="0" smtClean="0"/>
              <a:t>Post-mortem analysis and presentation of performance results</a:t>
            </a:r>
          </a:p>
          <a:p>
            <a:pPr lvl="1"/>
            <a:r>
              <a:rPr lang="en-US" dirty="0" smtClean="0"/>
              <a:t>Offline performance engineering</a:t>
            </a:r>
            <a:endParaRPr lang="en-US" dirty="0"/>
          </a:p>
          <a:p>
            <a:r>
              <a:rPr lang="en-US" dirty="0" smtClean="0"/>
              <a:t>Increasing performance complexity</a:t>
            </a:r>
          </a:p>
          <a:p>
            <a:pPr lvl="1"/>
            <a:r>
              <a:rPr lang="en-US" dirty="0" smtClean="0"/>
              <a:t>Factors: core </a:t>
            </a:r>
            <a:r>
              <a:rPr lang="en-US" dirty="0"/>
              <a:t>counts, </a:t>
            </a:r>
            <a:r>
              <a:rPr lang="en-US" dirty="0" smtClean="0"/>
              <a:t>hierarchical memory architecture</a:t>
            </a:r>
            <a:r>
              <a:rPr lang="en-US" dirty="0"/>
              <a:t>, </a:t>
            </a:r>
            <a:r>
              <a:rPr lang="en-US" dirty="0" smtClean="0"/>
              <a:t>interconnection technology, heterogeneity, and scale</a:t>
            </a:r>
          </a:p>
          <a:p>
            <a:r>
              <a:rPr lang="en-US" dirty="0" smtClean="0"/>
              <a:t>Focus on performance technology integration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Retrospective (2008-2012) –  Performance Complexity</a:t>
            </a:r>
            <a:endParaRPr lang="en-US" sz="3000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5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Evolution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152400" y="900113"/>
            <a:ext cx="8991600" cy="5659437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Increased performance complexity and scale forces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engineering process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to be more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intelligent and automated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Automate performance data analysis / mining / learning</a:t>
            </a:r>
          </a:p>
          <a:p>
            <a:pPr lvl="1"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Automated performance problem identification</a:t>
            </a:r>
          </a:p>
          <a:p>
            <a:pPr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Even with intelligent and application-specific tools, the decisions of what to analyze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are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difficult</a:t>
            </a:r>
          </a:p>
          <a:p>
            <a:pPr lvl="1"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Performance engineering tools and practice must incorporate a performance knowledge discovery process</a:t>
            </a:r>
          </a:p>
          <a:p>
            <a:pPr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Model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-oriented knowledge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Computational semantics of the application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Symbolic models for algorithms</a:t>
            </a:r>
          </a:p>
          <a:p>
            <a:pPr lvl="1"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Performance models for system architectures / components</a:t>
            </a:r>
          </a:p>
          <a:p>
            <a:pPr>
              <a:defRPr/>
            </a:pP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Application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developers can be more directly involved in the performance engineering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process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4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Need for Whole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Performance Evaluation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00115"/>
            <a:ext cx="8991600" cy="56594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Extreme scale performance is an optimized orchestration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Application, processor, memory, network, I/O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Reductionist approaches to performance will be unable to support optimization and productivity objectives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Application-level only performance view is myopic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Interplay of hardware, software, and system components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Ultimately determines how performance is delivered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Performance should be evaluated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in toto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Application and system components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Understand effects of performance interactions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Identify opportunities for optimization across levels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Need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whole performance evaluation practice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22058</TotalTime>
  <Words>2136</Words>
  <Application>Microsoft Macintosh PowerPoint</Application>
  <PresentationFormat>On-screen Show (4:3)</PresentationFormat>
  <Paragraphs>293</Paragraphs>
  <Slides>25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NewTemplate</vt:lpstr>
      <vt:lpstr>Lecture 9: Parallel Performance Tools Future</vt:lpstr>
      <vt:lpstr>Perspective – Parallel Tools Experience</vt:lpstr>
      <vt:lpstr>Parallel Performance Engineering</vt:lpstr>
      <vt:lpstr>Retrospective (1991) – Performance Observability</vt:lpstr>
      <vt:lpstr>Retrospective (1998-2007) – Performance Diagnosis</vt:lpstr>
      <vt:lpstr>Performance Diagnosis Projects</vt:lpstr>
      <vt:lpstr>Retrospective (2008-2012) –  Performance Complexity</vt:lpstr>
      <vt:lpstr>Evolution</vt:lpstr>
      <vt:lpstr>Need for Whole Performance Evaluation</vt:lpstr>
      <vt:lpstr>“Extreme” Performance Engineering</vt:lpstr>
      <vt:lpstr>Revolution (for Exascale)</vt:lpstr>
      <vt:lpstr>A New “Performance” Observability</vt:lpstr>
      <vt:lpstr>Needs Integration in Exascale Software Stack </vt:lpstr>
      <vt:lpstr>Willing Suspension of (Observability) Disbelief</vt:lpstr>
      <vt:lpstr>XPRESS Project (DOE X-Stack) </vt:lpstr>
      <vt:lpstr>Integrated Software Stack for ParalleX</vt:lpstr>
      <vt:lpstr>APEX Prototype Approach</vt:lpstr>
      <vt:lpstr>APEX Prototyping with HPX-3 and TAU </vt:lpstr>
      <vt:lpstr>Argo DOE ExaOSR Project</vt:lpstr>
      <vt:lpstr>Argo Exascale System View</vt:lpstr>
      <vt:lpstr>Argo Global Information Backplane</vt:lpstr>
      <vt:lpstr>BEACON Architecture</vt:lpstr>
      <vt:lpstr>Global Optimization View</vt:lpstr>
      <vt:lpstr>Research Projects</vt:lpstr>
      <vt:lpstr>Performance as Collective Behavior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Allen Malony</cp:lastModifiedBy>
  <cp:revision>165</cp:revision>
  <dcterms:created xsi:type="dcterms:W3CDTF">2013-11-24T21:49:30Z</dcterms:created>
  <dcterms:modified xsi:type="dcterms:W3CDTF">2013-12-14T11:48:22Z</dcterms:modified>
</cp:coreProperties>
</file>